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6" r:id="rId9"/>
    <p:sldId id="267" r:id="rId10"/>
    <p:sldId id="265" r:id="rId11"/>
    <p:sldId id="268" r:id="rId12"/>
    <p:sldId id="269" r:id="rId13"/>
    <p:sldId id="270" r:id="rId14"/>
    <p:sldId id="271" r:id="rId15"/>
    <p:sldId id="272" r:id="rId16"/>
    <p:sldId id="279" r:id="rId17"/>
    <p:sldId id="273" r:id="rId18"/>
    <p:sldId id="276" r:id="rId19"/>
    <p:sldId id="278" r:id="rId20"/>
    <p:sldId id="277" r:id="rId21"/>
    <p:sldId id="274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91104-730A-440A-ABC6-85F589ABAFE1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462B7-AF20-440D-9B36-A5A48D76B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008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462B7-AF20-440D-9B36-A5A48D76BDA5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009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D8F-B8AA-481D-A040-B5115C5A08B2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2A9C7E-8461-464E-A709-9AA5F9BD156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D8F-B8AA-481D-A040-B5115C5A08B2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A9C7E-8461-464E-A709-9AA5F9BD1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D8F-B8AA-481D-A040-B5115C5A08B2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A9C7E-8461-464E-A709-9AA5F9BD1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D8F-B8AA-481D-A040-B5115C5A08B2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A9C7E-8461-464E-A709-9AA5F9BD1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D8F-B8AA-481D-A040-B5115C5A08B2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A9C7E-8461-464E-A709-9AA5F9BD156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D8F-B8AA-481D-A040-B5115C5A08B2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A9C7E-8461-464E-A709-9AA5F9BD156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D8F-B8AA-481D-A040-B5115C5A08B2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A9C7E-8461-464E-A709-9AA5F9BD156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D8F-B8AA-481D-A040-B5115C5A08B2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A9C7E-8461-464E-A709-9AA5F9BD1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D8F-B8AA-481D-A040-B5115C5A08B2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A9C7E-8461-464E-A709-9AA5F9BD1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D8F-B8AA-481D-A040-B5115C5A08B2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A9C7E-8461-464E-A709-9AA5F9BD1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D8F-B8AA-481D-A040-B5115C5A08B2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A9C7E-8461-464E-A709-9AA5F9BD15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E925D8F-B8AA-481D-A040-B5115C5A08B2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2A9C7E-8461-464E-A709-9AA5F9BD156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ocuments\для декады 15\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27"/>
            <a:ext cx="2971800" cy="332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ФОРМИРОВАНИЕ УНИВЕРСАЛЬНЫХ</a:t>
            </a:r>
            <a:b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effectLst/>
                <a:latin typeface="Times New Roman" pitchFamily="18" charset="0"/>
                <a:cs typeface="Times New Roman" pitchFamily="18" charset="0"/>
              </a:rPr>
              <a:t>УЧЕБНЫХ ДЕЙСТВИЙ </a:t>
            </a:r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В УЧРЕЖДЕНИЯХ  ДОПОЛНИТЕЛЬНОГО </a:t>
            </a:r>
            <a:r>
              <a:rPr lang="ru-RU" sz="3600" b="1" dirty="0">
                <a:effectLst/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ДЕТЕЙ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Методист МАУ ДО  «ДДЮТ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им.Е.А.Евтушенко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Ткаченко С.В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Братск 2020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57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51344"/>
            <a:ext cx="842493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   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 форме сличения способа действия и его результата с заданным эталоном с целью обнаружения отклонений от него;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-   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коррекция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внесение необходимых дополнений и корректив в план и способ действия в случае расхождения ожидаемого результата действия и его реального продукта;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-  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оценка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– выделение и осознание учащимся того, что уже усвоено и что еще подлежит усвоению, оценивание качества и уровня усвоения;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-   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саморегуляция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как способность к мобилизации сил и энергии; способность к волевому усилию – выбору в ситуации мотивационного конфликта и к преодолению препятствий.</a:t>
            </a:r>
          </a:p>
        </p:txBody>
      </p:sp>
    </p:spTree>
    <p:extLst>
      <p:ext uri="{BB962C8B-B14F-4D97-AF65-F5344CB8AC3E}">
        <p14:creationId xmlns:p14="http://schemas.microsoft.com/office/powerpoint/2010/main" val="97149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i="1" dirty="0">
                <a:effectLst/>
                <a:latin typeface="Times New Roman" pitchFamily="18" charset="0"/>
                <a:cs typeface="Times New Roman" pitchFamily="18" charset="0"/>
              </a:rPr>
              <a:t>Познавательные УУД</a:t>
            </a:r>
            <a: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включают 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общеучебные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,  логические действия, а также действия постановки и решения проблем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32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i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Общеучебные</a:t>
            </a:r>
            <a:r>
              <a:rPr lang="ru-RU" sz="32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универсальные действия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      самостоятельное выделение и формулирование познавательной цели;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  поиск и выделение необходимой информации; применение методов информационного поиска, в том числе с помощью компьютерных средств;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      структурирование знаний;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      осознанное и произвольное построение речевого высказывания в устной и письменной форме;</a:t>
            </a:r>
          </a:p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57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0648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 </a:t>
            </a:r>
            <a:endParaRPr lang="ru-RU" dirty="0" smtClean="0"/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 выбор наиболее эффективных способов решения задач в зависимости от конкретных условий;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       рефлексия способов и условий действия, контроль и оценка процесса и результатов деятельности;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       смысловое чтение; понимание и адекватная оценка языка средств массовой информации;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       постановка и формулирование проблемы, самостоятельное создание алгоритмов деятельности при решении проблем творческого и поискового характера.</a:t>
            </a:r>
          </a:p>
        </p:txBody>
      </p:sp>
    </p:spTree>
    <p:extLst>
      <p:ext uri="{BB962C8B-B14F-4D97-AF65-F5344CB8AC3E}">
        <p14:creationId xmlns:p14="http://schemas.microsoft.com/office/powerpoint/2010/main" val="336522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Логические универсальные действия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  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анализ;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       синтез;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       сравнение, классификация объектов по выделенным признакам;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       подведение под понятие, выведение следствий;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       установление причинно-следственных связей;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       построение логической цепи рассуждений;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       доказательство;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       выдвижение гипотез и их обоснование.</a:t>
            </a:r>
          </a:p>
        </p:txBody>
      </p:sp>
    </p:spTree>
    <p:extLst>
      <p:ext uri="{BB962C8B-B14F-4D97-AF65-F5344CB8AC3E}">
        <p14:creationId xmlns:p14="http://schemas.microsoft.com/office/powerpoint/2010/main" val="419318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9694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Постановка и решение проблемы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       формулирование проблемы;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       самостоятельное создание способов решения проблем творческого и поискового характера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Особую группу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общеучебных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универсальных действий составляют знаково-символические действия: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       моделирование;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       преобразование модели с целью выявления общих законов, определяющих данную предметную область.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946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35283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i="1" dirty="0">
                <a:effectLst/>
                <a:latin typeface="Times New Roman" pitchFamily="18" charset="0"/>
                <a:cs typeface="Times New Roman" pitchFamily="18" charset="0"/>
              </a:rPr>
              <a:t>Коммуникативные УУД </a:t>
            </a:r>
            <a:r>
              <a:rPr lang="ru-RU" sz="1600" b="1" i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обеспечивают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социальную компетентность и учет позиции других людей, партнера по общению или деятельности, умение слушать и вступать в диалог; участвовать в коллективном обсуждении проблем; интегрироваться в группу сверстников и строить продуктивное взаимодействие и сотрудничество со сверстниками и взрослыми.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798492"/>
            <a:ext cx="5472608" cy="2684998"/>
          </a:xfrm>
        </p:spPr>
      </p:pic>
    </p:spTree>
    <p:extLst>
      <p:ext uri="{BB962C8B-B14F-4D97-AF65-F5344CB8AC3E}">
        <p14:creationId xmlns:p14="http://schemas.microsoft.com/office/powerpoint/2010/main" val="305697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Видами коммуникативных действий являются:</a:t>
            </a:r>
          </a:p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      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 планирование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учебного сотрудничества с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педагогом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сверстниками – определение целей, функций участников, способов взаимодействия;</a:t>
            </a:r>
          </a:p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       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постановка вопросов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– инициативное сотрудничество в поиске и сборе информации;</a:t>
            </a:r>
          </a:p>
        </p:txBody>
      </p:sp>
      <p:pic>
        <p:nvPicPr>
          <p:cNvPr id="3" name="Содержимое 7" descr="DSC053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66917" y="4293096"/>
            <a:ext cx="4038600" cy="227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45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3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      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разрешение конфликтов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– выявление, идентификация проблемы, поиск и оценка альтернативных способов разрешение конфликта, принятие решения и его реализация;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       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управление поведением партнера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– контроль, коррекция, оценка действий партнера;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      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 умение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 достаточной полнотой и точностью выражать свои мысли в соответствии с задачами и условиями коммуникации, владение монологической и диалогической формами речи в соответствии с грамматическими и синтаксическими нормами родного языка.</a:t>
            </a:r>
          </a:p>
        </p:txBody>
      </p:sp>
    </p:spTree>
    <p:extLst>
      <p:ext uri="{BB962C8B-B14F-4D97-AF65-F5344CB8AC3E}">
        <p14:creationId xmlns:p14="http://schemas.microsoft.com/office/powerpoint/2010/main" val="243296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В основе формирования УУД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лежит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«умение учиться», которое предполагает полноценное освоение всех компонентов учебной деятельности (познавательные и учебные мотивы; учебная цель; учебная задача; учебные действия и операции) и выступает существенным фактором повышения эффективности освоения учащимися предметных знаний, умений и формирования компетенций, образа мира и ценностно-смысловых оснований личностного морального выбора.</a:t>
            </a:r>
          </a:p>
        </p:txBody>
      </p:sp>
      <p:pic>
        <p:nvPicPr>
          <p:cNvPr id="2050" name="Picture 2" descr="C:\Users\USER\Documents\44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963337"/>
            <a:ext cx="3781425" cy="180975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17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1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Составляющие процесса формирования УУД: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Учебная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самостоятельная деятельность ученика по усвоению знаний, умений и навыков, в которой он изменяется и эти изменения осознаёт.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Учебная задача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(чему? зачем?) – цель, которую перед собой ставит ученик.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Учебное действие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(как?) – система существенных признаков понятия или алгоритм.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Самоконтроль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(правильно?) – определение правильности выполненного действия.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Самооценка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(хорошо? можно лучше?) - определение степени соответствия эталону или качества выполненного 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122460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«Цель обучения ребенка состоит в том, чтобы сделать его способным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развиваться дальше без помощи учителя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sz="4400" b="1" i="1" dirty="0" smtClean="0"/>
          </a:p>
          <a:p>
            <a:r>
              <a:rPr lang="ru-RU" sz="4400" b="1" i="1" dirty="0"/>
              <a:t> </a:t>
            </a:r>
            <a:r>
              <a:rPr lang="ru-RU" sz="4400" b="1" i="1" dirty="0" err="1"/>
              <a:t>Элберт</a:t>
            </a:r>
            <a:r>
              <a:rPr lang="ru-RU" sz="4400" b="1" i="1" dirty="0"/>
              <a:t> </a:t>
            </a:r>
            <a:r>
              <a:rPr lang="ru-RU" sz="4400" b="1" i="1" dirty="0" err="1"/>
              <a:t>Хаббарт</a:t>
            </a:r>
            <a:r>
              <a:rPr lang="ru-RU" sz="4400" b="1" i="1" dirty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23721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1"/>
            <a:ext cx="871296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УУД направлены на достижение планируемых результатов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Различают три группы планируемых результатов:</a:t>
            </a:r>
          </a:p>
          <a:p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Предметные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универсальные учебные действия – лежат в основе изучения самого предмета (опыт получения, преобразования и применения предметных знаний).</a:t>
            </a:r>
          </a:p>
          <a:p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.Метапредметные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универсальные действия – центральной составляющей является формирование умения у учащихся работать с информацией (извлекать её, анализировать, воспринимать). Отражают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понятия.</a:t>
            </a:r>
          </a:p>
          <a:p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Личностные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универсальные учебные действия – эмоциональность и нравственность в изучении предмета, развитии толерантности, здорового образа жизни.</a:t>
            </a:r>
          </a:p>
        </p:txBody>
      </p:sp>
    </p:spTree>
    <p:extLst>
      <p:ext uri="{BB962C8B-B14F-4D97-AF65-F5344CB8AC3E}">
        <p14:creationId xmlns:p14="http://schemas.microsoft.com/office/powerpoint/2010/main" val="301789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Критериями оценки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УУД у учащихся выступают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      соответствие возрастно-психологическим нормативным требованиям;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       соответствие свойств УУД заранее заданным требованиям.</a:t>
            </a:r>
          </a:p>
        </p:txBody>
      </p:sp>
      <p:pic>
        <p:nvPicPr>
          <p:cNvPr id="1026" name="Picture 2" descr="C:\Users\USER\Documents\4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005064"/>
            <a:ext cx="3800475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70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371" y="1600200"/>
            <a:ext cx="6029257" cy="4525963"/>
          </a:xfrm>
        </p:spPr>
      </p:pic>
    </p:spTree>
    <p:extLst>
      <p:ext uri="{BB962C8B-B14F-4D97-AF65-F5344CB8AC3E}">
        <p14:creationId xmlns:p14="http://schemas.microsoft.com/office/powerpoint/2010/main" val="420881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ru-RU" sz="2800" b="1" dirty="0" smtClean="0">
                <a:effectLst/>
              </a:rPr>
              <a:t>Актуальность </a:t>
            </a:r>
            <a:r>
              <a:rPr lang="ru-RU" sz="2800" b="1" dirty="0">
                <a:effectLst/>
              </a:rPr>
              <a:t>проблемы обусловлена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новыми социальным запросам, отражающим трансформацию России из индустриального в постиндустриальное информационное общество, основанное на знаниях и высоком инновационном потенциале;</a:t>
            </a:r>
          </a:p>
          <a:p>
            <a:pPr lvl="0"/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требованиями общества в повышенной профессиональной мобильности и непрерывном образовании;</a:t>
            </a:r>
          </a:p>
          <a:p>
            <a:pPr lvl="0"/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социальные запросы определяют цели образования как общекультурное, личностное и познавательное развитие учащихся, обеспечивающие такую ключевую компетенцию образования как «научить учиться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39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effectLst/>
              </a:rPr>
              <a:t>Важнейшей задачей современной системы образования</a:t>
            </a:r>
            <a:r>
              <a:rPr lang="ru-RU" sz="3600" dirty="0">
                <a:effectLst/>
              </a:rPr>
              <a:t> 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является формирование совокупности «универсальных учебных действий», обеспечивающих компетенцию «научить учиться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способность личности к саморазвитию и самосовершенствованию путем сознательного и активного присвоения нового социального опыта, а не только освоение учащимися конкретных предметных знаний и навыков в рамках отдельных дисциплин.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9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effectLst/>
              </a:rPr>
              <a:t/>
            </a:r>
            <a:br>
              <a:rPr lang="ru-RU" sz="3600" b="1" dirty="0" smtClean="0">
                <a:effectLst/>
              </a:rPr>
            </a:br>
            <a:r>
              <a:rPr lang="ru-RU" sz="3600" b="1" dirty="0">
                <a:effectLst/>
              </a:rPr>
              <a:t/>
            </a:r>
            <a:br>
              <a:rPr lang="ru-RU" sz="3600" b="1" dirty="0">
                <a:effectLst/>
              </a:rPr>
            </a:br>
            <a:r>
              <a:rPr lang="ru-RU" sz="3600" b="1" dirty="0" smtClean="0">
                <a:effectLst/>
              </a:rPr>
              <a:t/>
            </a:r>
            <a:br>
              <a:rPr lang="ru-RU" sz="3600" b="1" dirty="0" smtClean="0">
                <a:effectLst/>
              </a:rPr>
            </a:br>
            <a:r>
              <a:rPr lang="ru-RU" sz="3600" b="1" dirty="0">
                <a:effectLst/>
              </a:rPr>
              <a:t/>
            </a:r>
            <a:br>
              <a:rPr lang="ru-RU" sz="3600" b="1" dirty="0">
                <a:effectLst/>
              </a:rPr>
            </a:br>
            <a:r>
              <a:rPr lang="ru-RU" sz="3600" b="1" dirty="0" smtClean="0">
                <a:effectLst/>
              </a:rPr>
              <a:t>Термин </a:t>
            </a:r>
            <a:r>
              <a:rPr lang="ru-RU" sz="3600" b="1" dirty="0">
                <a:effectLst/>
              </a:rPr>
              <a:t>«универсальные учебные действия» означает</a:t>
            </a:r>
            <a:r>
              <a:rPr lang="ru-RU" sz="3600" b="1" dirty="0" smtClean="0">
                <a:effectLst/>
              </a:rPr>
              <a:t>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широком значении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способность субъекта к саморазвитию и самосовершенствованию путем сознательного и активного присвоения нового социального опыта.</a:t>
            </a:r>
          </a:p>
          <a:p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узком 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значении: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совокупность действий учащегося, обеспечивающих его культурную идентичность, социальную компетентность, толерантность, способность к самостоятельному усвоению новых знаний и умений, включая организацию этого процесса.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50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7281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/>
              </a:rPr>
              <a:t>Формирование универсальных учебных действий в образовательном </a:t>
            </a:r>
            <a:r>
              <a:rPr lang="ru-RU" sz="2800" b="1" dirty="0" smtClean="0">
                <a:effectLst/>
              </a:rPr>
              <a:t>процессе </a:t>
            </a:r>
            <a:r>
              <a:rPr lang="ru-RU" sz="2800" b="1" u="sng" dirty="0" smtClean="0">
                <a:effectLst/>
              </a:rPr>
              <a:t>определяется </a:t>
            </a:r>
            <a:r>
              <a:rPr lang="ru-RU" sz="2800" b="1" u="sng" dirty="0">
                <a:effectLst/>
              </a:rPr>
              <a:t>тремя взаимодополняющими положениями</a:t>
            </a:r>
            <a:r>
              <a:rPr lang="ru-RU" sz="2800" b="1" u="sng" dirty="0" smtClean="0">
                <a:effectLst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универсальных учебных действий как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образовательного процесса определяет его </a:t>
            </a:r>
            <a:r>
              <a:rPr lang="ru-RU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и организацию.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универсальных учебных действий происходит в контексте усвоения разных предметных дисциплин.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Универсальные учебные действия, их свойства и качества определяют эффективность образовательного процесса, в частности усвоение знаний и умений; формирование образа мира и основных видов компетенций учащегося, в том числе социальной и личностной компетентности.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06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841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b="1" dirty="0">
                <a:effectLst/>
              </a:rPr>
              <a:t>Виды универсальных учебных действий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r>
              <a:rPr lang="ru-RU" sz="3600" b="1" dirty="0">
                <a:effectLst/>
              </a:rPr>
              <a:t>(по материалам ФГОС НОО</a:t>
            </a:r>
            <a:r>
              <a:rPr lang="ru-RU" sz="3600" b="1" dirty="0" smtClean="0">
                <a:effectLst/>
              </a:rPr>
              <a:t>)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endParaRPr lang="ru-RU" b="1" i="1" dirty="0" smtClean="0"/>
          </a:p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Личностные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УУД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обеспечивают ценностно-смысловую ориентацию учащихся (умение соотносить поступки и события с принятыми этическими принципами, знание моральных норм и умение выделить нравственный аспект поведения), а также ориентацию в социальных ролях и межличностных отношениях. Применительно к учебной деятельности следует выделить три вида действий:</a:t>
            </a:r>
          </a:p>
        </p:txBody>
      </p:sp>
    </p:spTree>
    <p:extLst>
      <p:ext uri="{BB962C8B-B14F-4D97-AF65-F5344CB8AC3E}">
        <p14:creationId xmlns:p14="http://schemas.microsoft.com/office/powerpoint/2010/main" val="40662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51344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      </a:t>
            </a:r>
            <a:r>
              <a:rPr lang="ru-RU" b="1" dirty="0"/>
              <a:t> 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самоопределение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- личностное, профессиональное, жизненное самоопределение;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     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смыслообразование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- установление учащимися    связи между целью учебной деятельности и ее мотивом, другими словами, между результатом учения и тем, что побуждает деятельность, ради чего она осуществляется.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нравственно-этическая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ориентация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- действие нравственно – этического оценивания усваиваемого содержания, обеспечивающее личностный моральный выбор на основе социальных и личностных ценностей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427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dirty="0">
                <a:effectLst/>
              </a:rPr>
              <a:t> </a:t>
            </a:r>
            <a:r>
              <a:rPr lang="ru-RU" sz="3600" b="1" i="1" dirty="0">
                <a:effectLst/>
              </a:rPr>
              <a:t>Регулятивные УУД</a:t>
            </a:r>
            <a:r>
              <a:rPr lang="ru-RU" sz="3600" dirty="0">
                <a:effectLst/>
              </a:rPr>
              <a:t> обеспечивают организацию учащимся своей учебной </a:t>
            </a:r>
            <a:r>
              <a:rPr lang="ru-RU" sz="3600" dirty="0" smtClean="0">
                <a:effectLst/>
              </a:rPr>
              <a:t>деятельности</a:t>
            </a:r>
            <a:r>
              <a:rPr lang="ru-RU" sz="3600" b="1" i="1" dirty="0">
                <a:effectLst/>
              </a:rPr>
              <a:t> </a:t>
            </a:r>
            <a:r>
              <a:rPr lang="ru-RU" sz="3600" dirty="0">
                <a:effectLst/>
              </a:rPr>
              <a:t>-      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ним относятся следующие:</a:t>
            </a:r>
          </a:p>
          <a:p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      </a:t>
            </a:r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постановка учебной задачи на основе соотнесения того, что уже известно и усвоено учащимся, и того, что еще неизвестно;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      </a:t>
            </a:r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планирование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определение последовательности промежуточных целей с учетом конечного результата; составление плана и последовательности действий;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    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прогнозирование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 предвосхищение результата и уровня усвоения; его временных характеристик;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214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292</TotalTime>
  <Words>391</Words>
  <Application>Microsoft Office PowerPoint</Application>
  <PresentationFormat>Экран (4:3)</PresentationFormat>
  <Paragraphs>90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Исполнительная</vt:lpstr>
      <vt:lpstr>ФОРМИРОВАНИЕ УНИВЕРСАЛЬНЫХ  УЧЕБНЫХ ДЕЙСТВИЙ В УЧРЕЖДЕНИЯХ  ДОПОЛНИТЕЛЬНОГО ОБРАЗОВАНИЯ ДЕТЕЙ</vt:lpstr>
      <vt:lpstr>Презентация PowerPoint</vt:lpstr>
      <vt:lpstr>Актуальность проблемы обусловлена</vt:lpstr>
      <vt:lpstr>Важнейшей задачей современной системы образования </vt:lpstr>
      <vt:lpstr>    Термин «универсальные учебные действия» означает:</vt:lpstr>
      <vt:lpstr>Формирование универсальных учебных действий в образовательном процессе определяется тремя взаимодополняющими положениями:</vt:lpstr>
      <vt:lpstr>Виды универсальных учебных действий (по материалам ФГОС НОО)</vt:lpstr>
      <vt:lpstr>Презентация PowerPoint</vt:lpstr>
      <vt:lpstr> Регулятивные УУД обеспечивают организацию учащимся своей учебной деятельности -      </vt:lpstr>
      <vt:lpstr>Презентация PowerPoint</vt:lpstr>
      <vt:lpstr>Познавательные УУД  включают общеучебные,  логические действия, а также действия постановки и решения проблем.</vt:lpstr>
      <vt:lpstr>Презентация PowerPoint</vt:lpstr>
      <vt:lpstr>Презентация PowerPoint</vt:lpstr>
      <vt:lpstr>Презентация PowerPoint</vt:lpstr>
      <vt:lpstr> Коммуникативные УУД  обеспечивают социальную компетентность и учет позиции других людей, партнера по общению или деятельности, умение слушать и вступать в диалог; участвовать в коллективном обсуждении проблем; интегрироваться в группу сверстников и строить продуктивное взаимодействие и сотрудничество со сверстниками и взрослыми.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19</cp:revision>
  <dcterms:created xsi:type="dcterms:W3CDTF">2015-12-03T09:09:35Z</dcterms:created>
  <dcterms:modified xsi:type="dcterms:W3CDTF">2024-02-09T06:45:57Z</dcterms:modified>
</cp:coreProperties>
</file>